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61" r:id="rId2"/>
    <p:sldId id="258" r:id="rId3"/>
    <p:sldId id="259" r:id="rId4"/>
    <p:sldId id="262" r:id="rId5"/>
    <p:sldId id="263" r:id="rId6"/>
    <p:sldId id="264" r:id="rId7"/>
    <p:sldId id="265" r:id="rId8"/>
    <p:sldId id="266" r:id="rId9"/>
    <p:sldId id="26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8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GB"/>
              <a:t>Classification: UNCLASSIFIED
</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E4D1B2D-DFBF-43F5-9AC9-C06B00221F4C}" type="datetimeFigureOut">
              <a:rPr lang="en-GB" smtClean="0"/>
              <a:t>21/09/2021</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GB"/>
              <a:t>
Classification: UNCLASSIFIED</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F8F1628-C4F9-4078-B299-E69A7DD359E6}" type="slidenum">
              <a:rPr lang="en-GB" smtClean="0"/>
              <a:t>‹#›</a:t>
            </a:fld>
            <a:endParaRPr lang="en-GB"/>
          </a:p>
        </p:txBody>
      </p:sp>
    </p:spTree>
    <p:extLst>
      <p:ext uri="{BB962C8B-B14F-4D97-AF65-F5344CB8AC3E}">
        <p14:creationId xmlns:p14="http://schemas.microsoft.com/office/powerpoint/2010/main" val="13934776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GB"/>
              <a:t>Classification: UNCLASSIFIED
</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FC87E6-12F1-4C84-8219-0D78C1FD4B07}" type="datetimeFigureOut">
              <a:rPr lang="en-GB" smtClean="0"/>
              <a:t>21/09/2021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GB"/>
              <a:t>
Classification: UNCLASSIFIED</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360C9D-97F3-4D28-BE70-7B932006412B}" type="slidenum">
              <a:rPr lang="en-GB" smtClean="0"/>
              <a:t>‹#›</a:t>
            </a:fld>
            <a:endParaRPr lang="en-GB"/>
          </a:p>
        </p:txBody>
      </p:sp>
    </p:spTree>
    <p:extLst>
      <p:ext uri="{BB962C8B-B14F-4D97-AF65-F5344CB8AC3E}">
        <p14:creationId xmlns:p14="http://schemas.microsoft.com/office/powerpoint/2010/main" val="170513135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a:t>
Classification: OFFICIAL</a:t>
            </a:r>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B14E920-82ED-4A48-B2B3-3E9B36A1C03F}" type="slidenum">
              <a:rPr lang="en-GB" altLang="en-US" smtClean="0"/>
              <a:pPr eaLnBrk="1" hangingPunct="1"/>
              <a:t>2</a:t>
            </a:fld>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01EC027-C31E-464B-B61E-3A0D2E6B8966}" type="slidenum">
              <a:rPr lang="en-GB" smtClean="0"/>
              <a:t>3</a:t>
            </a:fld>
            <a:endParaRPr lang="en-GB"/>
          </a:p>
        </p:txBody>
      </p:sp>
    </p:spTree>
    <p:extLst>
      <p:ext uri="{BB962C8B-B14F-4D97-AF65-F5344CB8AC3E}">
        <p14:creationId xmlns:p14="http://schemas.microsoft.com/office/powerpoint/2010/main" val="28785761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Footer Placeholder 3"/>
          <p:cNvSpPr>
            <a:spLocks noGrp="1"/>
          </p:cNvSpPr>
          <p:nvPr>
            <p:ph type="ftr" sz="quarter" idx="10"/>
          </p:nvPr>
        </p:nvSpPr>
        <p:spPr/>
        <p:txBody>
          <a:bodyPr/>
          <a:lstStyle/>
          <a:p>
            <a:r>
              <a:rPr lang="en-GB"/>
              <a:t>
Classification: OFFICIAL</a:t>
            </a:r>
          </a:p>
        </p:txBody>
      </p:sp>
      <p:sp>
        <p:nvSpPr>
          <p:cNvPr id="5" name="Slide Number Placeholder 4"/>
          <p:cNvSpPr>
            <a:spLocks noGrp="1"/>
          </p:cNvSpPr>
          <p:nvPr>
            <p:ph type="sldNum" sz="quarter" idx="11"/>
          </p:nvPr>
        </p:nvSpPr>
        <p:spPr/>
        <p:txBody>
          <a:bodyPr/>
          <a:lstStyle/>
          <a:p>
            <a:fld id="{C94E0BB0-843A-4DC8-ADA7-6131357BC6D6}" type="slidenum">
              <a:rPr lang="en-GB" smtClean="0"/>
              <a:t>9</a:t>
            </a:fld>
            <a:endParaRPr lang="en-GB"/>
          </a:p>
        </p:txBody>
      </p:sp>
    </p:spTree>
    <p:extLst>
      <p:ext uri="{BB962C8B-B14F-4D97-AF65-F5344CB8AC3E}">
        <p14:creationId xmlns:p14="http://schemas.microsoft.com/office/powerpoint/2010/main" val="11242139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E796DFA-092A-4EF3-A9F6-421D73243A92}" type="datetimeFigureOut">
              <a:rPr lang="en-GB" smtClean="0"/>
              <a:t>21/09/2021</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F7D01AE-907A-45FB-8CFC-A04EF277149B}"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E796DFA-092A-4EF3-A9F6-421D73243A92}" type="datetimeFigureOut">
              <a:rPr lang="en-GB" smtClean="0"/>
              <a:t>21/09/2021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7D01AE-907A-45FB-8CFC-A04EF277149B}"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E796DFA-092A-4EF3-A9F6-421D73243A92}" type="datetimeFigureOut">
              <a:rPr lang="en-GB" smtClean="0"/>
              <a:t>21/09/2021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7D01AE-907A-45FB-8CFC-A04EF277149B}"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E796DFA-092A-4EF3-A9F6-421D73243A92}" type="datetimeFigureOut">
              <a:rPr lang="en-GB" smtClean="0"/>
              <a:t>21/09/2021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7D01AE-907A-45FB-8CFC-A04EF277149B}" type="slidenum">
              <a:rPr lang="en-GB" smtClean="0"/>
              <a:t>‹#›</a:t>
            </a:fld>
            <a:endParaRPr lang="en-GB"/>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E796DFA-092A-4EF3-A9F6-421D73243A92}" type="datetimeFigureOut">
              <a:rPr lang="en-GB" smtClean="0"/>
              <a:t>21/09/2021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7D01AE-907A-45FB-8CFC-A04EF277149B}"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E796DFA-092A-4EF3-A9F6-421D73243A92}" type="datetimeFigureOut">
              <a:rPr lang="en-GB" smtClean="0"/>
              <a:t>21/09/2021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F7D01AE-907A-45FB-8CFC-A04EF277149B}" type="slidenum">
              <a:rPr lang="en-GB" smtClean="0"/>
              <a:t>‹#›</a:t>
            </a:fld>
            <a:endParaRPr lang="en-GB"/>
          </a:p>
        </p:txBody>
      </p:sp>
      <p:sp>
        <p:nvSpPr>
          <p:cNvPr id="8" name="Title 7"/>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3E796DFA-092A-4EF3-A9F6-421D73243A92}" type="datetimeFigureOut">
              <a:rPr lang="en-GB" smtClean="0"/>
              <a:t>21/09/2021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F7D01AE-907A-45FB-8CFC-A04EF277149B}"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E796DFA-092A-4EF3-A9F6-421D73243A92}" type="datetimeFigureOut">
              <a:rPr lang="en-GB" smtClean="0"/>
              <a:t>21/09/2021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F7D01AE-907A-45FB-8CFC-A04EF277149B}" type="slidenum">
              <a:rPr lang="en-GB" smtClean="0"/>
              <a:t>‹#›</a:t>
            </a:fld>
            <a:endParaRPr lang="en-GB"/>
          </a:p>
        </p:txBody>
      </p:sp>
      <p:sp>
        <p:nvSpPr>
          <p:cNvPr id="6" name="Title 5"/>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796DFA-092A-4EF3-A9F6-421D73243A92}" type="datetimeFigureOut">
              <a:rPr lang="en-GB" smtClean="0"/>
              <a:t>21/09/2021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F7D01AE-907A-45FB-8CFC-A04EF277149B}"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3E796DFA-092A-4EF3-A9F6-421D73243A92}" type="datetimeFigureOut">
              <a:rPr lang="en-GB" smtClean="0"/>
              <a:t>21/09/2021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F7D01AE-907A-45FB-8CFC-A04EF277149B}"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E796DFA-092A-4EF3-A9F6-421D73243A92}" type="datetimeFigureOut">
              <a:rPr lang="en-GB" smtClean="0"/>
              <a:t>21/09/2021</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F7D01AE-907A-45FB-8CFC-A04EF277149B}"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E796DFA-092A-4EF3-A9F6-421D73243A92}" type="datetimeFigureOut">
              <a:rPr lang="en-GB" smtClean="0"/>
              <a:t>21/09/2021</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GB"/>
              <a:t>
Classification: UNCLASSIFIED</a:t>
            </a: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F7D01AE-907A-45FB-8CFC-A04EF277149B}"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a-z-animals.com/animals/antelop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8657" y="2204864"/>
            <a:ext cx="7772400" cy="1470025"/>
          </a:xfrm>
        </p:spPr>
        <p:txBody>
          <a:bodyPr/>
          <a:lstStyle/>
          <a:p>
            <a:r>
              <a:rPr lang="en-GB" dirty="0"/>
              <a:t>Black Panther</a:t>
            </a:r>
          </a:p>
        </p:txBody>
      </p:sp>
      <p:sp>
        <p:nvSpPr>
          <p:cNvPr id="3" name="Subtitle 2"/>
          <p:cNvSpPr>
            <a:spLocks noGrp="1"/>
          </p:cNvSpPr>
          <p:nvPr>
            <p:ph type="subTitle" idx="1"/>
          </p:nvPr>
        </p:nvSpPr>
        <p:spPr>
          <a:xfrm>
            <a:off x="1118657" y="3789040"/>
            <a:ext cx="7772400" cy="1199704"/>
          </a:xfrm>
        </p:spPr>
        <p:txBody>
          <a:bodyPr/>
          <a:lstStyle/>
          <a:p>
            <a:r>
              <a:rPr lang="en-GB" dirty="0"/>
              <a:t>By Phillip </a:t>
            </a:r>
          </a:p>
        </p:txBody>
      </p:sp>
      <p:pic>
        <p:nvPicPr>
          <p:cNvPr id="4" name="Picture 3">
            <a:extLst>
              <a:ext uri="{FF2B5EF4-FFF2-40B4-BE49-F238E27FC236}">
                <a16:creationId xmlns:a16="http://schemas.microsoft.com/office/drawing/2014/main" id="{DA043DCA-7609-4654-8BFE-0C72EE777329}"/>
              </a:ext>
            </a:extLst>
          </p:cNvPr>
          <p:cNvPicPr>
            <a:picLocks noChangeAspect="1"/>
          </p:cNvPicPr>
          <p:nvPr/>
        </p:nvPicPr>
        <p:blipFill>
          <a:blip r:embed="rId2"/>
          <a:stretch>
            <a:fillRect/>
          </a:stretch>
        </p:blipFill>
        <p:spPr>
          <a:xfrm>
            <a:off x="3779912" y="116632"/>
            <a:ext cx="4828028" cy="2715766"/>
          </a:xfrm>
          <a:prstGeom prst="rect">
            <a:avLst/>
          </a:prstGeom>
        </p:spPr>
      </p:pic>
    </p:spTree>
    <p:extLst>
      <p:ext uri="{BB962C8B-B14F-4D97-AF65-F5344CB8AC3E}">
        <p14:creationId xmlns:p14="http://schemas.microsoft.com/office/powerpoint/2010/main" val="3084400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95288" y="115888"/>
            <a:ext cx="8229600" cy="1143000"/>
          </a:xfrm>
        </p:spPr>
        <p:txBody>
          <a:bodyPr/>
          <a:lstStyle/>
          <a:p>
            <a:r>
              <a:rPr lang="en-GB" altLang="en-US" dirty="0"/>
              <a:t>Breathing x3</a:t>
            </a:r>
          </a:p>
        </p:txBody>
      </p:sp>
      <p:sp>
        <p:nvSpPr>
          <p:cNvPr id="9219" name="TextBox 2"/>
          <p:cNvSpPr txBox="1">
            <a:spLocks noChangeArrowheads="1"/>
          </p:cNvSpPr>
          <p:nvPr/>
        </p:nvSpPr>
        <p:spPr bwMode="auto">
          <a:xfrm>
            <a:off x="395288" y="1125538"/>
            <a:ext cx="8497887"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800080"/>
                </a:solidFill>
                <a:latin typeface="Trebuchet MS" pitchFamily="34" charset="0"/>
              </a:defRPr>
            </a:lvl1pPr>
            <a:lvl2pPr marL="742950" indent="-285750" eaLnBrk="0" hangingPunct="0">
              <a:spcBef>
                <a:spcPct val="20000"/>
              </a:spcBef>
              <a:buChar char="–"/>
              <a:defRPr sz="2800">
                <a:solidFill>
                  <a:srgbClr val="800080"/>
                </a:solidFill>
                <a:latin typeface="Trebuchet MS" pitchFamily="34" charset="0"/>
              </a:defRPr>
            </a:lvl2pPr>
            <a:lvl3pPr marL="1143000" indent="-228600" eaLnBrk="0" hangingPunct="0">
              <a:spcBef>
                <a:spcPct val="20000"/>
              </a:spcBef>
              <a:buChar char="•"/>
              <a:defRPr sz="2400">
                <a:solidFill>
                  <a:srgbClr val="800080"/>
                </a:solidFill>
                <a:latin typeface="Trebuchet MS" pitchFamily="34" charset="0"/>
              </a:defRPr>
            </a:lvl3pPr>
            <a:lvl4pPr marL="1600200" indent="-228600" eaLnBrk="0" hangingPunct="0">
              <a:spcBef>
                <a:spcPct val="20000"/>
              </a:spcBef>
              <a:buChar char="–"/>
              <a:defRPr sz="2000">
                <a:solidFill>
                  <a:srgbClr val="800080"/>
                </a:solidFill>
                <a:latin typeface="Trebuchet MS" pitchFamily="34" charset="0"/>
              </a:defRPr>
            </a:lvl4pPr>
            <a:lvl5pPr marL="2057400" indent="-228600" eaLnBrk="0" hangingPunct="0">
              <a:spcBef>
                <a:spcPct val="20000"/>
              </a:spcBef>
              <a:buChar char="»"/>
              <a:defRPr sz="2000">
                <a:solidFill>
                  <a:srgbClr val="800080"/>
                </a:solidFill>
                <a:latin typeface="Trebuchet MS" pitchFamily="34" charset="0"/>
              </a:defRPr>
            </a:lvl5pPr>
            <a:lvl6pPr marL="2514600" indent="-228600" eaLnBrk="0" fontAlgn="base" hangingPunct="0">
              <a:spcBef>
                <a:spcPct val="20000"/>
              </a:spcBef>
              <a:spcAft>
                <a:spcPct val="0"/>
              </a:spcAft>
              <a:buChar char="»"/>
              <a:defRPr sz="2000">
                <a:solidFill>
                  <a:srgbClr val="800080"/>
                </a:solidFill>
                <a:latin typeface="Trebuchet MS" pitchFamily="34" charset="0"/>
              </a:defRPr>
            </a:lvl6pPr>
            <a:lvl7pPr marL="2971800" indent="-228600" eaLnBrk="0" fontAlgn="base" hangingPunct="0">
              <a:spcBef>
                <a:spcPct val="20000"/>
              </a:spcBef>
              <a:spcAft>
                <a:spcPct val="0"/>
              </a:spcAft>
              <a:buChar char="»"/>
              <a:defRPr sz="2000">
                <a:solidFill>
                  <a:srgbClr val="800080"/>
                </a:solidFill>
                <a:latin typeface="Trebuchet MS" pitchFamily="34" charset="0"/>
              </a:defRPr>
            </a:lvl7pPr>
            <a:lvl8pPr marL="3429000" indent="-228600" eaLnBrk="0" fontAlgn="base" hangingPunct="0">
              <a:spcBef>
                <a:spcPct val="20000"/>
              </a:spcBef>
              <a:spcAft>
                <a:spcPct val="0"/>
              </a:spcAft>
              <a:buChar char="»"/>
              <a:defRPr sz="2000">
                <a:solidFill>
                  <a:srgbClr val="800080"/>
                </a:solidFill>
                <a:latin typeface="Trebuchet MS" pitchFamily="34" charset="0"/>
              </a:defRPr>
            </a:lvl8pPr>
            <a:lvl9pPr marL="3886200" indent="-228600" eaLnBrk="0" fontAlgn="base" hangingPunct="0">
              <a:spcBef>
                <a:spcPct val="20000"/>
              </a:spcBef>
              <a:spcAft>
                <a:spcPct val="0"/>
              </a:spcAft>
              <a:buChar char="»"/>
              <a:defRPr sz="2000">
                <a:solidFill>
                  <a:srgbClr val="800080"/>
                </a:solidFill>
                <a:latin typeface="Trebuchet MS" pitchFamily="34" charset="0"/>
              </a:defRPr>
            </a:lvl9pPr>
          </a:lstStyle>
          <a:p>
            <a:pPr eaLnBrk="1" hangingPunct="1">
              <a:spcBef>
                <a:spcPct val="0"/>
              </a:spcBef>
              <a:buFontTx/>
              <a:buNone/>
            </a:pPr>
            <a:r>
              <a:rPr lang="en-GB" altLang="en-US" sz="3600" dirty="0">
                <a:solidFill>
                  <a:schemeClr val="tx1"/>
                </a:solidFill>
                <a:latin typeface="+mn-lt"/>
                <a:cs typeface="Arial" charset="0"/>
              </a:rPr>
              <a:t>Breathe in through the nose…hold for 3 seconds…and breathe out </a:t>
            </a:r>
            <a:r>
              <a:rPr lang="en-GB" altLang="en-US" sz="3600" u="sng" dirty="0">
                <a:solidFill>
                  <a:schemeClr val="tx1"/>
                </a:solidFill>
                <a:latin typeface="+mn-lt"/>
                <a:cs typeface="Arial" charset="0"/>
              </a:rPr>
              <a:t>slowly</a:t>
            </a:r>
            <a:r>
              <a:rPr lang="en-GB" altLang="en-US" sz="3600" dirty="0">
                <a:solidFill>
                  <a:schemeClr val="tx1"/>
                </a:solidFill>
                <a:latin typeface="+mn-lt"/>
                <a:cs typeface="Arial" charset="0"/>
              </a:rPr>
              <a:t> and </a:t>
            </a:r>
            <a:r>
              <a:rPr lang="en-GB" altLang="en-US" sz="3600" u="sng" dirty="0">
                <a:solidFill>
                  <a:schemeClr val="tx1"/>
                </a:solidFill>
                <a:latin typeface="+mn-lt"/>
                <a:cs typeface="Arial" charset="0"/>
              </a:rPr>
              <a:t>quietly</a:t>
            </a:r>
            <a:r>
              <a:rPr lang="en-GB" altLang="en-US" sz="3600" dirty="0">
                <a:solidFill>
                  <a:schemeClr val="tx1"/>
                </a:solidFill>
                <a:latin typeface="+mn-lt"/>
                <a:cs typeface="Arial" charset="0"/>
              </a:rPr>
              <a:t> through the mouth. </a:t>
            </a:r>
          </a:p>
        </p:txBody>
      </p:sp>
      <p:pic>
        <p:nvPicPr>
          <p:cNvPr id="9220" name="Picture 4" descr="Image result for inha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800" y="3433862"/>
            <a:ext cx="3624263" cy="2166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7909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Ask permission to touch your partner</a:t>
            </a:r>
          </a:p>
        </p:txBody>
      </p:sp>
    </p:spTree>
    <p:extLst>
      <p:ext uri="{BB962C8B-B14F-4D97-AF65-F5344CB8AC3E}">
        <p14:creationId xmlns:p14="http://schemas.microsoft.com/office/powerpoint/2010/main" val="3270794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A486D212-5560-4044-A173-8577D6E62B60}"/>
              </a:ext>
            </a:extLst>
          </p:cNvPr>
          <p:cNvSpPr>
            <a:spLocks noGrp="1"/>
          </p:cNvSpPr>
          <p:nvPr>
            <p:ph idx="1"/>
          </p:nvPr>
        </p:nvSpPr>
        <p:spPr/>
        <p:txBody>
          <a:bodyPr/>
          <a:lstStyle/>
          <a:p>
            <a:r>
              <a:rPr lang="en-US" dirty="0"/>
              <a:t>Panthers are animals with small heads, strong jaws, and emerald green eyes and tend to have hind legs that are both larger and slightly longer than those at the front. </a:t>
            </a:r>
            <a:endParaRPr lang="en-GB" dirty="0"/>
          </a:p>
        </p:txBody>
      </p:sp>
      <p:sp>
        <p:nvSpPr>
          <p:cNvPr id="3" name="Title 2">
            <a:extLst>
              <a:ext uri="{FF2B5EF4-FFF2-40B4-BE49-F238E27FC236}">
                <a16:creationId xmlns:a16="http://schemas.microsoft.com/office/drawing/2014/main" id="{2282E598-D99B-4213-971E-ECB91435BAA4}"/>
              </a:ext>
            </a:extLst>
          </p:cNvPr>
          <p:cNvSpPr>
            <a:spLocks noGrp="1"/>
          </p:cNvSpPr>
          <p:nvPr>
            <p:ph type="title"/>
          </p:nvPr>
        </p:nvSpPr>
        <p:spPr/>
        <p:txBody>
          <a:bodyPr/>
          <a:lstStyle/>
          <a:p>
            <a:endParaRPr lang="en-GB"/>
          </a:p>
        </p:txBody>
      </p:sp>
      <p:pic>
        <p:nvPicPr>
          <p:cNvPr id="5" name="Picture 4">
            <a:extLst>
              <a:ext uri="{FF2B5EF4-FFF2-40B4-BE49-F238E27FC236}">
                <a16:creationId xmlns:a16="http://schemas.microsoft.com/office/drawing/2014/main" id="{02652D90-B318-4A39-A0EB-FC1F2896F9DA}"/>
              </a:ext>
            </a:extLst>
          </p:cNvPr>
          <p:cNvPicPr>
            <a:picLocks noChangeAspect="1"/>
          </p:cNvPicPr>
          <p:nvPr/>
        </p:nvPicPr>
        <p:blipFill>
          <a:blip r:embed="rId2"/>
          <a:stretch>
            <a:fillRect/>
          </a:stretch>
        </p:blipFill>
        <p:spPr>
          <a:xfrm>
            <a:off x="2987824" y="3284984"/>
            <a:ext cx="5340085" cy="3003798"/>
          </a:xfrm>
          <a:prstGeom prst="rect">
            <a:avLst/>
          </a:prstGeom>
        </p:spPr>
      </p:pic>
    </p:spTree>
    <p:extLst>
      <p:ext uri="{BB962C8B-B14F-4D97-AF65-F5344CB8AC3E}">
        <p14:creationId xmlns:p14="http://schemas.microsoft.com/office/powerpoint/2010/main" val="2700618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A6DA042-1A9C-453A-80E3-D497B095AA90}"/>
              </a:ext>
            </a:extLst>
          </p:cNvPr>
          <p:cNvSpPr>
            <a:spLocks noGrp="1"/>
          </p:cNvSpPr>
          <p:nvPr>
            <p:ph idx="1"/>
          </p:nvPr>
        </p:nvSpPr>
        <p:spPr/>
        <p:txBody>
          <a:bodyPr/>
          <a:lstStyle/>
          <a:p>
            <a:r>
              <a:rPr lang="en-US" dirty="0"/>
              <a:t>Although they are most commonly found in tropical and forests, the Panther can also be found inhabiting both marsh and swampland, along with grasslands and even more hostile areas such as deserts and mountains.</a:t>
            </a:r>
            <a:endParaRPr lang="en-GB" dirty="0"/>
          </a:p>
        </p:txBody>
      </p:sp>
      <p:sp>
        <p:nvSpPr>
          <p:cNvPr id="3" name="Title 2">
            <a:extLst>
              <a:ext uri="{FF2B5EF4-FFF2-40B4-BE49-F238E27FC236}">
                <a16:creationId xmlns:a16="http://schemas.microsoft.com/office/drawing/2014/main" id="{5E7BC83A-8326-43D0-BDD0-EF98EDE3B5B7}"/>
              </a:ext>
            </a:extLst>
          </p:cNvPr>
          <p:cNvSpPr>
            <a:spLocks noGrp="1"/>
          </p:cNvSpPr>
          <p:nvPr>
            <p:ph type="title"/>
          </p:nvPr>
        </p:nvSpPr>
        <p:spPr/>
        <p:txBody>
          <a:bodyPr/>
          <a:lstStyle/>
          <a:p>
            <a:endParaRPr lang="en-GB"/>
          </a:p>
        </p:txBody>
      </p:sp>
      <p:pic>
        <p:nvPicPr>
          <p:cNvPr id="4" name="Picture 3">
            <a:extLst>
              <a:ext uri="{FF2B5EF4-FFF2-40B4-BE49-F238E27FC236}">
                <a16:creationId xmlns:a16="http://schemas.microsoft.com/office/drawing/2014/main" id="{99D6A8C7-7C7D-4119-994B-F8485E28660E}"/>
              </a:ext>
            </a:extLst>
          </p:cNvPr>
          <p:cNvPicPr>
            <a:picLocks noChangeAspect="1"/>
          </p:cNvPicPr>
          <p:nvPr/>
        </p:nvPicPr>
        <p:blipFill>
          <a:blip r:embed="rId2"/>
          <a:stretch>
            <a:fillRect/>
          </a:stretch>
        </p:blipFill>
        <p:spPr>
          <a:xfrm>
            <a:off x="3563888" y="3624039"/>
            <a:ext cx="4873724" cy="3167921"/>
          </a:xfrm>
          <a:prstGeom prst="rect">
            <a:avLst/>
          </a:prstGeom>
        </p:spPr>
      </p:pic>
    </p:spTree>
    <p:extLst>
      <p:ext uri="{BB962C8B-B14F-4D97-AF65-F5344CB8AC3E}">
        <p14:creationId xmlns:p14="http://schemas.microsoft.com/office/powerpoint/2010/main" val="1913558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C749C0A-0CCF-4F7D-8FDC-17788E6C4E41}"/>
              </a:ext>
            </a:extLst>
          </p:cNvPr>
          <p:cNvSpPr>
            <a:spLocks noGrp="1"/>
          </p:cNvSpPr>
          <p:nvPr>
            <p:ph idx="1"/>
          </p:nvPr>
        </p:nvSpPr>
        <p:spPr/>
        <p:txBody>
          <a:bodyPr>
            <a:normAutofit/>
          </a:bodyPr>
          <a:lstStyle/>
          <a:p>
            <a:r>
              <a:rPr lang="en-US" sz="2400" dirty="0"/>
              <a:t>The Panther is am animal that leads a nocturnal lifestyle, spending much of the daylight hours resting safely high in the trees.</a:t>
            </a:r>
          </a:p>
          <a:p>
            <a:r>
              <a:rPr lang="en-US" sz="2400" dirty="0"/>
              <a:t>Like both the Leopard and the Jaguar, Panthers are incredible climbers and they not only rest in the trees but they are also able to keep a watchful eye out for prey without being spotted. </a:t>
            </a:r>
            <a:endParaRPr lang="en-GB" sz="2400" dirty="0"/>
          </a:p>
        </p:txBody>
      </p:sp>
      <p:sp>
        <p:nvSpPr>
          <p:cNvPr id="3" name="Title 2">
            <a:extLst>
              <a:ext uri="{FF2B5EF4-FFF2-40B4-BE49-F238E27FC236}">
                <a16:creationId xmlns:a16="http://schemas.microsoft.com/office/drawing/2014/main" id="{18911545-F564-438B-B3D9-1850A38BA70F}"/>
              </a:ext>
            </a:extLst>
          </p:cNvPr>
          <p:cNvSpPr>
            <a:spLocks noGrp="1"/>
          </p:cNvSpPr>
          <p:nvPr>
            <p:ph type="title"/>
          </p:nvPr>
        </p:nvSpPr>
        <p:spPr/>
        <p:txBody>
          <a:bodyPr/>
          <a:lstStyle/>
          <a:p>
            <a:endParaRPr lang="en-GB"/>
          </a:p>
        </p:txBody>
      </p:sp>
      <p:pic>
        <p:nvPicPr>
          <p:cNvPr id="1026" name="Picture 2" descr="Discovery on Twitter: &quot;“A wild melanistic leopard, more commonly known as a Black  Panther, rests on a tree during a monsoon in #NagarholeNationalPark.” 📸 +  text by Shaaz Jung… https://t.co/hQbCVXxDLI&quot;">
            <a:extLst>
              <a:ext uri="{FF2B5EF4-FFF2-40B4-BE49-F238E27FC236}">
                <a16:creationId xmlns:a16="http://schemas.microsoft.com/office/drawing/2014/main" id="{9F94ED72-9376-48CB-8851-237593F12A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4149080"/>
            <a:ext cx="3168352" cy="22427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2850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2609D3-7577-45BC-AB5D-B480A691826D}"/>
              </a:ext>
            </a:extLst>
          </p:cNvPr>
          <p:cNvSpPr>
            <a:spLocks noGrp="1"/>
          </p:cNvSpPr>
          <p:nvPr>
            <p:ph idx="1"/>
          </p:nvPr>
        </p:nvSpPr>
        <p:spPr/>
        <p:txBody>
          <a:bodyPr/>
          <a:lstStyle/>
          <a:p>
            <a:r>
              <a:rPr lang="en-US" dirty="0"/>
              <a:t>Animals including Deer, Warthogs, Wild Boar, Tapir and </a:t>
            </a:r>
            <a:r>
              <a:rPr lang="en-US" b="1" dirty="0">
                <a:hlinkClick r:id="rId2"/>
              </a:rPr>
              <a:t>Antelope</a:t>
            </a:r>
            <a:r>
              <a:rPr lang="en-US" dirty="0"/>
              <a:t> are all hunted by Panthers, along with smaller species like Birds and Rabbits when larger prey is scarce.</a:t>
            </a:r>
            <a:endParaRPr lang="en-GB" dirty="0"/>
          </a:p>
        </p:txBody>
      </p:sp>
      <p:sp>
        <p:nvSpPr>
          <p:cNvPr id="3" name="Title 2">
            <a:extLst>
              <a:ext uri="{FF2B5EF4-FFF2-40B4-BE49-F238E27FC236}">
                <a16:creationId xmlns:a16="http://schemas.microsoft.com/office/drawing/2014/main" id="{0750FC27-8362-4EF2-B270-70E45730F201}"/>
              </a:ext>
            </a:extLst>
          </p:cNvPr>
          <p:cNvSpPr>
            <a:spLocks noGrp="1"/>
          </p:cNvSpPr>
          <p:nvPr>
            <p:ph type="title"/>
          </p:nvPr>
        </p:nvSpPr>
        <p:spPr/>
        <p:txBody>
          <a:bodyPr/>
          <a:lstStyle/>
          <a:p>
            <a:endParaRPr lang="en-GB"/>
          </a:p>
        </p:txBody>
      </p:sp>
      <p:pic>
        <p:nvPicPr>
          <p:cNvPr id="2050" name="Picture 2" descr="Rare video about Black Panther eating Rabbit alive! - YouTube">
            <a:extLst>
              <a:ext uri="{FF2B5EF4-FFF2-40B4-BE49-F238E27FC236}">
                <a16:creationId xmlns:a16="http://schemas.microsoft.com/office/drawing/2014/main" id="{70AD3C15-F483-4A93-A709-2221EE22F5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808" y="3542689"/>
            <a:ext cx="4514807" cy="25282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6630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7283E4D-8925-4464-9E94-EC1AE14FD724}"/>
              </a:ext>
            </a:extLst>
          </p:cNvPr>
          <p:cNvSpPr>
            <a:spLocks noGrp="1"/>
          </p:cNvSpPr>
          <p:nvPr>
            <p:ph idx="1"/>
          </p:nvPr>
        </p:nvSpPr>
        <p:spPr/>
        <p:txBody>
          <a:bodyPr/>
          <a:lstStyle/>
          <a:p>
            <a:r>
              <a:rPr lang="en-US" dirty="0"/>
              <a:t>Black panthers have </a:t>
            </a:r>
            <a:r>
              <a:rPr lang="en-US" b="1" dirty="0"/>
              <a:t>large and strong paws and sharp claws</a:t>
            </a:r>
            <a:r>
              <a:rPr lang="en-US" dirty="0"/>
              <a:t> that are used for hunting. Panther can survive in areas populated with humans better than other cats. Panther can leap up to 20 feet. They have excellent eyesight and sense of hearing.</a:t>
            </a:r>
            <a:endParaRPr lang="en-GB" dirty="0"/>
          </a:p>
        </p:txBody>
      </p:sp>
      <p:sp>
        <p:nvSpPr>
          <p:cNvPr id="3" name="Title 2">
            <a:extLst>
              <a:ext uri="{FF2B5EF4-FFF2-40B4-BE49-F238E27FC236}">
                <a16:creationId xmlns:a16="http://schemas.microsoft.com/office/drawing/2014/main" id="{FD892502-1DD8-415A-BFDC-F0377F14A935}"/>
              </a:ext>
            </a:extLst>
          </p:cNvPr>
          <p:cNvSpPr>
            <a:spLocks noGrp="1"/>
          </p:cNvSpPr>
          <p:nvPr>
            <p:ph type="title"/>
          </p:nvPr>
        </p:nvSpPr>
        <p:spPr/>
        <p:txBody>
          <a:bodyPr/>
          <a:lstStyle/>
          <a:p>
            <a:endParaRPr lang="en-GB"/>
          </a:p>
        </p:txBody>
      </p:sp>
      <p:pic>
        <p:nvPicPr>
          <p:cNvPr id="3074" name="Picture 2" descr="Pin on Lets Get Funny">
            <a:extLst>
              <a:ext uri="{FF2B5EF4-FFF2-40B4-BE49-F238E27FC236}">
                <a16:creationId xmlns:a16="http://schemas.microsoft.com/office/drawing/2014/main" id="{A3400C0E-D242-44E7-A8C2-A1A4114181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3717039"/>
            <a:ext cx="2669494" cy="28663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2064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Say thank you to each other!</a:t>
            </a:r>
          </a:p>
        </p:txBody>
      </p:sp>
      <p:pic>
        <p:nvPicPr>
          <p:cNvPr id="4098" name="Picture 2" descr="Here's Who Fans Want To Take The Throne In Black Panther 2">
            <a:extLst>
              <a:ext uri="{FF2B5EF4-FFF2-40B4-BE49-F238E27FC236}">
                <a16:creationId xmlns:a16="http://schemas.microsoft.com/office/drawing/2014/main" id="{11AA7108-57F7-44C0-94ED-B8E22C48C779}"/>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27584" y="2250405"/>
            <a:ext cx="4209266" cy="235718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50092556-408B-4821-A6A1-A9224236F1FA}"/>
              </a:ext>
            </a:extLst>
          </p:cNvPr>
          <p:cNvSpPr/>
          <p:nvPr/>
        </p:nvSpPr>
        <p:spPr>
          <a:xfrm>
            <a:off x="5292080" y="2967334"/>
            <a:ext cx="3130985" cy="923330"/>
          </a:xfrm>
          <a:prstGeom prst="rect">
            <a:avLst/>
          </a:prstGeom>
          <a:noFill/>
        </p:spPr>
        <p:txBody>
          <a:bodyPr wrap="non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rPr>
              <a:t>THE END</a:t>
            </a:r>
          </a:p>
        </p:txBody>
      </p:sp>
    </p:spTree>
    <p:extLst>
      <p:ext uri="{BB962C8B-B14F-4D97-AF65-F5344CB8AC3E}">
        <p14:creationId xmlns:p14="http://schemas.microsoft.com/office/powerpoint/2010/main" val="12773063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8F251B5C60BD74B81E5FDA3CB2E263C" ma:contentTypeVersion="15" ma:contentTypeDescription="Create a new document." ma:contentTypeScope="" ma:versionID="b0d84773579261cefa07cbf68630dd5e">
  <xsd:schema xmlns:xsd="http://www.w3.org/2001/XMLSchema" xmlns:xs="http://www.w3.org/2001/XMLSchema" xmlns:p="http://schemas.microsoft.com/office/2006/metadata/properties" xmlns:ns2="b4078335-d96c-4b29-849f-8536c1da80f5" xmlns:ns3="4c0a3f48-ca08-48bc-89ac-c9ddc702ec0a" targetNamespace="http://schemas.microsoft.com/office/2006/metadata/properties" ma:root="true" ma:fieldsID="8f6cda3a134577ac5c3c37e6262b16ad" ns2:_="" ns3:_="">
    <xsd:import namespace="b4078335-d96c-4b29-849f-8536c1da80f5"/>
    <xsd:import namespace="4c0a3f48-ca08-48bc-89ac-c9ddc702ec0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078335-d96c-4b29-849f-8536c1da80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5dfd98df-2cc9-409e-a9a9-85a472a8861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c0a3f48-ca08-48bc-89ac-c9ddc702ec0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a749772f-25e7-4c3c-a753-4af31530f83c}" ma:internalName="TaxCatchAll" ma:showField="CatchAllData" ma:web="4c0a3f48-ca08-48bc-89ac-c9ddc702ec0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4078335-d96c-4b29-849f-8536c1da80f5">
      <Terms xmlns="http://schemas.microsoft.com/office/infopath/2007/PartnerControls"/>
    </lcf76f155ced4ddcb4097134ff3c332f>
    <TaxCatchAll xmlns="4c0a3f48-ca08-48bc-89ac-c9ddc702ec0a" xsi:nil="true"/>
  </documentManagement>
</p:properties>
</file>

<file path=customXml/itemProps1.xml><?xml version="1.0" encoding="utf-8"?>
<ds:datastoreItem xmlns:ds="http://schemas.openxmlformats.org/officeDocument/2006/customXml" ds:itemID="{351988DF-A930-4B70-8AC7-42C11983DDEA}"/>
</file>

<file path=customXml/itemProps2.xml><?xml version="1.0" encoding="utf-8"?>
<ds:datastoreItem xmlns:ds="http://schemas.openxmlformats.org/officeDocument/2006/customXml" ds:itemID="{ED19AB10-5F6E-475C-8467-E6A17137DE47}"/>
</file>

<file path=customXml/itemProps3.xml><?xml version="1.0" encoding="utf-8"?>
<ds:datastoreItem xmlns:ds="http://schemas.openxmlformats.org/officeDocument/2006/customXml" ds:itemID="{67F8C4F0-1A4F-4C32-9927-02A41CA5D69F}"/>
</file>

<file path=docProps/app.xml><?xml version="1.0" encoding="utf-8"?>
<Properties xmlns="http://schemas.openxmlformats.org/officeDocument/2006/extended-properties" xmlns:vt="http://schemas.openxmlformats.org/officeDocument/2006/docPropsVTypes">
  <Template>Concourse</Template>
  <TotalTime>47</TotalTime>
  <Words>190</Words>
  <Application>Microsoft Office PowerPoint</Application>
  <PresentationFormat>On-screen Show (4:3)</PresentationFormat>
  <Paragraphs>18</Paragraphs>
  <Slides>9</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Lucida Sans Unicode</vt:lpstr>
      <vt:lpstr>Verdana</vt:lpstr>
      <vt:lpstr>Wingdings 2</vt:lpstr>
      <vt:lpstr>Wingdings 3</vt:lpstr>
      <vt:lpstr>Concourse</vt:lpstr>
      <vt:lpstr>Black Panther</vt:lpstr>
      <vt:lpstr>Breathing x3</vt:lpstr>
      <vt:lpstr>Ask permission to touch your partner</vt:lpstr>
      <vt:lpstr>PowerPoint Presentation</vt:lpstr>
      <vt:lpstr>PowerPoint Presentation</vt:lpstr>
      <vt:lpstr>PowerPoint Presentation</vt:lpstr>
      <vt:lpstr>PowerPoint Presentation</vt:lpstr>
      <vt:lpstr>PowerPoint Presentation</vt:lpstr>
      <vt:lpstr>Say thank you to each other!</vt:lpstr>
    </vt:vector>
  </TitlesOfParts>
  <Company>Reading Borough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Webster, Sophie</dc:creator>
  <cp:lastModifiedBy>Webster, Sophie</cp:lastModifiedBy>
  <cp:revision>14</cp:revision>
  <dcterms:created xsi:type="dcterms:W3CDTF">2019-02-25T10:42:19Z</dcterms:created>
  <dcterms:modified xsi:type="dcterms:W3CDTF">2021-09-21T09:54:56Z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Name">
    <vt:lpwstr>Unclassified</vt:lpwstr>
  </property>
  <property fmtid="{D5CDD505-2E9C-101B-9397-08002B2CF9AE}" pid="3" name="ClassificationMarking">
    <vt:lpwstr>Classification: UNCLASSIFIED</vt:lpwstr>
  </property>
  <property fmtid="{D5CDD505-2E9C-101B-9397-08002B2CF9AE}" pid="4" name="ClassificationMadeExternally">
    <vt:lpwstr>Yes</vt:lpwstr>
  </property>
  <property fmtid="{D5CDD505-2E9C-101B-9397-08002B2CF9AE}" pid="5" name="ClassificationMadeBy">
    <vt:lpwstr>RBC\webssop</vt:lpwstr>
  </property>
  <property fmtid="{D5CDD505-2E9C-101B-9397-08002B2CF9AE}" pid="6" name="ClassificationMadeOn">
    <vt:filetime>2019-09-19T11:52:46Z</vt:filetime>
  </property>
  <property fmtid="{D5CDD505-2E9C-101B-9397-08002B2CF9AE}" pid="7" name="ContentTypeId">
    <vt:lpwstr>0x01010058F251B5C60BD74B81E5FDA3CB2E263C</vt:lpwstr>
  </property>
</Properties>
</file>