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76" r:id="rId3"/>
    <p:sldId id="380" r:id="rId4"/>
    <p:sldId id="336" r:id="rId5"/>
    <p:sldId id="377" r:id="rId6"/>
    <p:sldId id="379" r:id="rId7"/>
    <p:sldId id="378" r:id="rId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nedy, Phi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660" autoAdjust="0"/>
  </p:normalViewPr>
  <p:slideViewPr>
    <p:cSldViewPr>
      <p:cViewPr varScale="1">
        <p:scale>
          <a:sx n="99" d="100"/>
          <a:sy n="99" d="100"/>
        </p:scale>
        <p:origin x="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8397" cy="497762"/>
          </a:xfrm>
          <a:prstGeom prst="rect">
            <a:avLst/>
          </a:prstGeom>
        </p:spPr>
        <p:txBody>
          <a:bodyPr vert="horz" lIns="91855" tIns="45927" rIns="91855" bIns="4592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96" y="0"/>
            <a:ext cx="2948397" cy="497762"/>
          </a:xfrm>
          <a:prstGeom prst="rect">
            <a:avLst/>
          </a:prstGeom>
        </p:spPr>
        <p:txBody>
          <a:bodyPr vert="horz" lIns="91855" tIns="45927" rIns="91855" bIns="45927" rtlCol="0"/>
          <a:lstStyle>
            <a:lvl1pPr algn="r">
              <a:defRPr sz="1200"/>
            </a:lvl1pPr>
          </a:lstStyle>
          <a:p>
            <a:fld id="{01D69BB1-9A2A-4A53-8623-C63F1FC2869A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4751"/>
            <a:ext cx="2948397" cy="497761"/>
          </a:xfrm>
          <a:prstGeom prst="rect">
            <a:avLst/>
          </a:prstGeom>
        </p:spPr>
        <p:txBody>
          <a:bodyPr vert="horz" lIns="91855" tIns="45927" rIns="91855" bIns="4592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96" y="9444751"/>
            <a:ext cx="2948397" cy="497761"/>
          </a:xfrm>
          <a:prstGeom prst="rect">
            <a:avLst/>
          </a:prstGeom>
        </p:spPr>
        <p:txBody>
          <a:bodyPr vert="horz" lIns="91855" tIns="45927" rIns="91855" bIns="45927" rtlCol="0" anchor="b"/>
          <a:lstStyle>
            <a:lvl1pPr algn="r">
              <a:defRPr sz="1200"/>
            </a:lvl1pPr>
          </a:lstStyle>
          <a:p>
            <a:fld id="{5C283F0C-651A-4BE4-ABF6-0551BEB7D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8511" cy="497285"/>
          </a:xfrm>
          <a:prstGeom prst="rect">
            <a:avLst/>
          </a:prstGeom>
        </p:spPr>
        <p:txBody>
          <a:bodyPr vert="horz" lIns="91758" tIns="45880" rIns="91758" bIns="458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499" y="3"/>
            <a:ext cx="2948511" cy="497285"/>
          </a:xfrm>
          <a:prstGeom prst="rect">
            <a:avLst/>
          </a:prstGeom>
        </p:spPr>
        <p:txBody>
          <a:bodyPr vert="horz" lIns="91758" tIns="45880" rIns="91758" bIns="45880" rtlCol="0"/>
          <a:lstStyle>
            <a:lvl1pPr algn="r">
              <a:defRPr sz="1200"/>
            </a:lvl1pPr>
          </a:lstStyle>
          <a:p>
            <a:fld id="{F6A8BA3B-58B5-4321-9F40-181B637B2CDD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8" tIns="45880" rIns="91758" bIns="458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4" y="4723410"/>
            <a:ext cx="5443528" cy="4475565"/>
          </a:xfrm>
          <a:prstGeom prst="rect">
            <a:avLst/>
          </a:prstGeom>
        </p:spPr>
        <p:txBody>
          <a:bodyPr vert="horz" lIns="91758" tIns="45880" rIns="91758" bIns="458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216"/>
            <a:ext cx="2948511" cy="497284"/>
          </a:xfrm>
          <a:prstGeom prst="rect">
            <a:avLst/>
          </a:prstGeom>
        </p:spPr>
        <p:txBody>
          <a:bodyPr vert="horz" lIns="91758" tIns="45880" rIns="91758" bIns="458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499" y="9445216"/>
            <a:ext cx="2948511" cy="497284"/>
          </a:xfrm>
          <a:prstGeom prst="rect">
            <a:avLst/>
          </a:prstGeom>
        </p:spPr>
        <p:txBody>
          <a:bodyPr vert="horz" lIns="91758" tIns="45880" rIns="91758" bIns="45880" rtlCol="0" anchor="b"/>
          <a:lstStyle>
            <a:lvl1pPr algn="r">
              <a:defRPr sz="1200"/>
            </a:lvl1pPr>
          </a:lstStyle>
          <a:p>
            <a:fld id="{4AAED917-289E-47DB-97E3-420963364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National debate:</a:t>
            </a:r>
          </a:p>
          <a:p>
            <a:pPr marL="688190" indent="-688190">
              <a:buFontTx/>
              <a:buChar char="-"/>
            </a:pPr>
            <a:r>
              <a:rPr lang="en-GB" sz="5000" dirty="0"/>
              <a:t>Driven by changes in consumer spending habits/expectations</a:t>
            </a:r>
          </a:p>
          <a:p>
            <a:pPr marL="688190" indent="-688190">
              <a:buFontTx/>
              <a:buChar char="-"/>
            </a:pPr>
            <a:r>
              <a:rPr lang="en-GB" sz="5000" dirty="0"/>
              <a:t>Rise of online retailers and the Amazon generation</a:t>
            </a:r>
          </a:p>
          <a:p>
            <a:pPr marL="688190" indent="-688190">
              <a:buFontTx/>
              <a:buChar char="-"/>
            </a:pPr>
            <a:r>
              <a:rPr lang="en-GB" sz="5000" dirty="0"/>
              <a:t>The regeneration effect of creating regional super retail hubs drawing shoppers away from traditional market town retail offer</a:t>
            </a:r>
          </a:p>
          <a:p>
            <a:pPr defTabSz="917586">
              <a:defRPr/>
            </a:pPr>
            <a:r>
              <a:rPr lang="en-GB" dirty="0"/>
              <a:t>Fundamental shift away from a purely retail destination towards one based on experiences and leisure activities</a:t>
            </a:r>
          </a:p>
          <a:p>
            <a:pPr defTabSz="917586">
              <a:defRPr/>
            </a:pPr>
            <a:r>
              <a:rPr lang="en-GB" dirty="0"/>
              <a:t>Potential in today’s budget for government to introduce greater flexibility for change of use from retail to </a:t>
            </a:r>
            <a:r>
              <a:rPr lang="en-GB" dirty="0" err="1"/>
              <a:t>resi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D917-289E-47DB-97E3-4209633644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3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National debate:</a:t>
            </a:r>
          </a:p>
          <a:p>
            <a:pPr marL="688190" indent="-688190">
              <a:buFontTx/>
              <a:buChar char="-"/>
            </a:pPr>
            <a:r>
              <a:rPr lang="en-GB" sz="5000" dirty="0"/>
              <a:t>Driven by changes in consumer spending habits/expectations</a:t>
            </a:r>
          </a:p>
          <a:p>
            <a:pPr marL="688190" indent="-688190">
              <a:buFontTx/>
              <a:buChar char="-"/>
            </a:pPr>
            <a:r>
              <a:rPr lang="en-GB" sz="5000" dirty="0"/>
              <a:t>Rise of online retailers and the Amazon generation</a:t>
            </a:r>
          </a:p>
          <a:p>
            <a:pPr marL="688190" indent="-688190">
              <a:buFontTx/>
              <a:buChar char="-"/>
            </a:pPr>
            <a:r>
              <a:rPr lang="en-GB" sz="5000" dirty="0"/>
              <a:t>The regeneration effect of creating regional super retail hubs drawing shoppers away from traditional market town retail offer</a:t>
            </a:r>
          </a:p>
          <a:p>
            <a:pPr defTabSz="917586">
              <a:defRPr/>
            </a:pPr>
            <a:r>
              <a:rPr lang="en-GB" dirty="0"/>
              <a:t>Fundamental shift away from a purely retail destination towards one based on experiences and leisure activities</a:t>
            </a:r>
          </a:p>
          <a:p>
            <a:pPr defTabSz="917586">
              <a:defRPr/>
            </a:pPr>
            <a:r>
              <a:rPr lang="en-GB" dirty="0"/>
              <a:t>Potential in today’s budget for government to introduce greater flexibility for change of use from retail to </a:t>
            </a:r>
            <a:r>
              <a:rPr lang="en-GB" dirty="0" err="1"/>
              <a:t>resi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D917-289E-47DB-97E3-4209633644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D917-289E-47DB-97E3-4209633644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D917-289E-47DB-97E3-4209633644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4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2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C60530E-8FFE-4FF8-8962-56E3DE3959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2573" y="4724400"/>
            <a:ext cx="1674812" cy="14017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4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9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6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6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2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2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F3E86-8278-4AD4-B3A7-C853D96ECF80}" type="datetimeFigureOut">
              <a:rPr lang="en-GB" smtClean="0"/>
              <a:t>26/10/18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7351-AB3D-4285-BE23-D7A6E3796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ECB997-E75A-4086-B1EB-88F092172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5" t="9184" b="6944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" y="0"/>
            <a:ext cx="4564404" cy="1008113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Kennet Shopping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" y="836712"/>
            <a:ext cx="5650904" cy="1008112"/>
          </a:xfrm>
        </p:spPr>
        <p:txBody>
          <a:bodyPr>
            <a:normAutofit fontScale="92500"/>
          </a:bodyPr>
          <a:lstStyle/>
          <a:p>
            <a:pPr algn="l"/>
            <a:r>
              <a:rPr lang="en-GB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Newbury 2026 Annual Conference</a:t>
            </a:r>
          </a:p>
          <a:p>
            <a:pPr algn="l"/>
            <a:r>
              <a:rPr lang="en-GB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sz="28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October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30E52E-585C-4EC0-A211-B511112AE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7" t="5305" r="5554" b="4511"/>
          <a:stretch/>
        </p:blipFill>
        <p:spPr>
          <a:xfrm>
            <a:off x="7668344" y="508518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809868A-CAE3-47E7-AE9E-2D55D558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retail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144"/>
            <a:ext cx="8229600" cy="2404864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 debate about the future of the high street and retail centres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Landlords are presented with challenges, most notably void rates, but also opportunities for alternative positioning of town centre properties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fundamental shift in role of town centres and shopping centres 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Local authorities have a prominent role to play by promoting flexible planning policies and supporting new visions for town centres that aren’t solely reliant on retail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5249B7-96FE-4F03-9980-2CBE36817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7" t="5305" r="5554" b="4511"/>
          <a:stretch/>
        </p:blipFill>
        <p:spPr>
          <a:xfrm>
            <a:off x="7668344" y="5076786"/>
            <a:ext cx="1224136" cy="1224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584EE7-BABE-4A96-94F2-F9ECCB45EA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6" b="2547"/>
          <a:stretch/>
        </p:blipFill>
        <p:spPr>
          <a:xfrm>
            <a:off x="2411760" y="3521621"/>
            <a:ext cx="4104456" cy="30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D887F1E-10F1-45AD-BA8D-6F274ADB9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strategy for Kennet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00696" cy="3917031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strategy is to develop Kennet Shopping into a sustainable, mixed-use, lifestyle led destination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Engagement is key to driving footfall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Significant investment has already been made in the centre, despite the challenging retail climate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 committed to Kennet Shopping and making it a success for Newbury</a:t>
            </a:r>
          </a:p>
          <a:p>
            <a:pPr marL="0" indent="0">
              <a:buNone/>
            </a:pPr>
            <a:endParaRPr lang="en-GB" sz="5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5249B7-96FE-4F03-9980-2CBE36817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7" t="5305" r="5554" b="4511"/>
          <a:stretch/>
        </p:blipFill>
        <p:spPr>
          <a:xfrm>
            <a:off x="7668344" y="5085184"/>
            <a:ext cx="1224136" cy="122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55D2EC-7422-4B5A-8C4E-7C303DE885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46" t="14464" r="15593"/>
          <a:stretch/>
        </p:blipFill>
        <p:spPr>
          <a:xfrm>
            <a:off x="4257896" y="1412776"/>
            <a:ext cx="4377336" cy="35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4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19298F95-4532-49A6-BF1A-4111BDA26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Kennet Shopping: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CBBA37-2787-4B1C-A0D6-6D4DFB48DA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7" t="5305" r="5554" b="4511"/>
          <a:stretch/>
        </p:blipFill>
        <p:spPr>
          <a:xfrm>
            <a:off x="7668344" y="5085184"/>
            <a:ext cx="1224136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B02EB3-85BD-423B-8304-3D073FF78D25}"/>
              </a:ext>
            </a:extLst>
          </p:cNvPr>
          <p:cNvSpPr txBox="1"/>
          <p:nvPr/>
        </p:nvSpPr>
        <p:spPr>
          <a:xfrm>
            <a:off x="4499992" y="1417638"/>
            <a:ext cx="32403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Appointment of Global Mutual as asset manager</a:t>
            </a:r>
          </a:p>
          <a:p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Strong focus on leasing and renewals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Investigation of complementary uses</a:t>
            </a:r>
          </a:p>
          <a:p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Pivot towards increasingly diversified tenant mix</a:t>
            </a:r>
          </a:p>
          <a:p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61DB0D-97A4-4901-98B8-3DFC98BD7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08824"/>
            <a:ext cx="3855716" cy="4908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35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DBA23B6E-DFE6-4F36-9089-2A09737E4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11" y="-15652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Kennet Shopping: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826319"/>
            <a:ext cx="2386608" cy="16847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41A3CF-DB02-4A6A-99B0-D5BCEC263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7" t="5305" r="5554" b="4511"/>
          <a:stretch/>
        </p:blipFill>
        <p:spPr>
          <a:xfrm>
            <a:off x="7668344" y="5085184"/>
            <a:ext cx="1224136" cy="1224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690011-121A-4A2C-B4C5-26DFF4131660}"/>
              </a:ext>
            </a:extLst>
          </p:cNvPr>
          <p:cNvSpPr txBox="1"/>
          <p:nvPr/>
        </p:nvSpPr>
        <p:spPr>
          <a:xfrm>
            <a:off x="787122" y="1520598"/>
            <a:ext cx="441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Recent renewals / relocations: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7397FE-90B0-4B32-92C5-3D53D5BF4FB5}"/>
              </a:ext>
            </a:extLst>
          </p:cNvPr>
          <p:cNvSpPr txBox="1"/>
          <p:nvPr/>
        </p:nvSpPr>
        <p:spPr>
          <a:xfrm>
            <a:off x="4553345" y="1530165"/>
            <a:ext cx="34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brands introduced: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E6D971-241C-4AB9-B357-7E6A9F1AC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838089"/>
            <a:ext cx="1215221" cy="1831271"/>
          </a:xfrm>
          <a:prstGeom prst="rect">
            <a:avLst/>
          </a:prstGeom>
        </p:spPr>
      </p:pic>
      <p:pic>
        <p:nvPicPr>
          <p:cNvPr id="11" name="Picture 10" descr="A group of people standing in a room&#10;&#10;Description generated with very high confidence">
            <a:extLst>
              <a:ext uri="{FF2B5EF4-FFF2-40B4-BE49-F238E27FC236}">
                <a16:creationId xmlns="" xmlns:a16="http://schemas.microsoft.com/office/drawing/2014/main" id="{0C30742A-9C37-4782-86BC-092CF6E2B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8" y="4838088"/>
            <a:ext cx="2441695" cy="1831271"/>
          </a:xfrm>
          <a:prstGeom prst="rect">
            <a:avLst/>
          </a:prstGeom>
        </p:spPr>
      </p:pic>
      <p:pic>
        <p:nvPicPr>
          <p:cNvPr id="13" name="Picture 12" descr="A picture containing indoor, table, sitting&#10;&#10;Description generated with very high confidence">
            <a:extLst>
              <a:ext uri="{FF2B5EF4-FFF2-40B4-BE49-F238E27FC236}">
                <a16:creationId xmlns="" xmlns:a16="http://schemas.microsoft.com/office/drawing/2014/main" id="{6BCA1FE2-FB58-4D2F-84C5-C6EEF8A32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38088"/>
            <a:ext cx="3255595" cy="1831272"/>
          </a:xfrm>
          <a:prstGeom prst="rect">
            <a:avLst/>
          </a:prstGeom>
        </p:spPr>
      </p:pic>
      <p:sp>
        <p:nvSpPr>
          <p:cNvPr id="14" name="AutoShape 2" descr="Image result for the works logo">
            <a:extLst>
              <a:ext uri="{FF2B5EF4-FFF2-40B4-BE49-F238E27FC236}">
                <a16:creationId xmlns="" xmlns:a16="http://schemas.microsoft.com/office/drawing/2014/main" id="{BAF242D8-B539-4777-9A50-9B71B815AA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72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05BF298-D04B-44CB-8288-2804903DE1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40" b="22238"/>
          <a:stretch/>
        </p:blipFill>
        <p:spPr>
          <a:xfrm>
            <a:off x="4603181" y="2780928"/>
            <a:ext cx="3137171" cy="716499"/>
          </a:xfrm>
          <a:prstGeom prst="rect">
            <a:avLst/>
          </a:prstGeom>
        </p:spPr>
      </p:pic>
      <p:pic>
        <p:nvPicPr>
          <p:cNvPr id="1028" name="Picture 4" descr="Image result for timpsons logo">
            <a:extLst>
              <a:ext uri="{FF2B5EF4-FFF2-40B4-BE49-F238E27FC236}">
                <a16:creationId xmlns="" xmlns:a16="http://schemas.microsoft.com/office/drawing/2014/main" id="{662D7EC0-9E67-413C-AE84-293E68804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0" b="28888"/>
          <a:stretch/>
        </p:blipFill>
        <p:spPr bwMode="auto">
          <a:xfrm>
            <a:off x="922470" y="3657659"/>
            <a:ext cx="2863310" cy="6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C511701-2256-4A37-84E5-DAC75228A8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917" b="14957"/>
          <a:stretch/>
        </p:blipFill>
        <p:spPr>
          <a:xfrm>
            <a:off x="4609127" y="1988840"/>
            <a:ext cx="3146678" cy="716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8E4F267-6EAE-4087-BE72-CD89C1F9E3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960" t="42254" r="8128" b="43517"/>
          <a:stretch/>
        </p:blipFill>
        <p:spPr>
          <a:xfrm>
            <a:off x="899592" y="2924944"/>
            <a:ext cx="2925556" cy="502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9052950-1FAF-4D86-B450-FB06CF5F8B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2671" b="21748"/>
          <a:stretch/>
        </p:blipFill>
        <p:spPr>
          <a:xfrm>
            <a:off x="895335" y="1988840"/>
            <a:ext cx="2929813" cy="716499"/>
          </a:xfrm>
          <a:prstGeom prst="rect">
            <a:avLst/>
          </a:prstGeom>
        </p:spPr>
      </p:pic>
      <p:pic>
        <p:nvPicPr>
          <p:cNvPr id="1026" name="Picture 1" descr="image001">
            <a:extLst>
              <a:ext uri="{FF2B5EF4-FFF2-40B4-BE49-F238E27FC236}">
                <a16:creationId xmlns="" xmlns:a16="http://schemas.microsoft.com/office/drawing/2014/main" id="{168CD258-215D-4EA5-BBD6-5A23B87F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35" y="3595639"/>
            <a:ext cx="1837345" cy="9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3E8E08A-5C71-4345-BDA6-C6FAB193A8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28512" r="5896" b="40667"/>
          <a:stretch/>
        </p:blipFill>
        <p:spPr>
          <a:xfrm>
            <a:off x="7812360" y="2996952"/>
            <a:ext cx="1256265" cy="2295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7EFCCE4-9EB1-4AC7-8292-8A5D57F4CF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28512" r="5896" b="40667"/>
          <a:stretch/>
        </p:blipFill>
        <p:spPr>
          <a:xfrm>
            <a:off x="7812359" y="3919518"/>
            <a:ext cx="1256265" cy="2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7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540DC0C3-6872-4FBB-BFF3-B517B36F7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073121-E571-4ACD-AFB7-229C4D46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Breaking news: </a:t>
            </a:r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Superbowl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EDD184-6FD5-4CC9-84FF-E5ECF365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49" y="1588207"/>
            <a:ext cx="4114800" cy="2116832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Ten-pin bowling alley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Children’s activity and play area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Ninja-Tag obstacle course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Experience-led national leisure brand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Underpins local F&amp;B economy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078673-F7AD-42FC-B6BC-1C5F1843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05" y="1432393"/>
            <a:ext cx="4149075" cy="2428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5F908A9-FB1C-47DB-83C1-BF58F93056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7" t="5305" r="5554" b="4511"/>
          <a:stretch/>
        </p:blipFill>
        <p:spPr>
          <a:xfrm>
            <a:off x="7668344" y="5085184"/>
            <a:ext cx="1224136" cy="122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CCAF40-E83F-4BB3-91D9-4C02825DE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75" y="4189134"/>
            <a:ext cx="3692149" cy="2116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222921-6E98-4DCD-A556-81C8235AB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015" y="4189134"/>
            <a:ext cx="30289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2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C2C0D7F2-7DC2-493F-81D4-B01E293A3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5184576" cy="2941067"/>
          </a:xfrm>
        </p:spPr>
        <p:txBody>
          <a:bodyPr>
            <a:normAutofit fontScale="92500"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local stakeholders to diversify the offering within Kennet Shopping – less retail, more alternative uses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Integration with new residential schemes and infrastructure enhancements 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 on driving footfall around all areas of the town centre 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Emphasis on convenience shopping for the local community</a:t>
            </a:r>
          </a:p>
          <a:p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Securing sustainable tenancies is key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1800" dirty="0"/>
          </a:p>
          <a:p>
            <a:pPr lvl="1"/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25, The Kennet Centre - Picture 1">
            <a:extLst>
              <a:ext uri="{FF2B5EF4-FFF2-40B4-BE49-F238E27FC236}">
                <a16:creationId xmlns="" xmlns:a16="http://schemas.microsoft.com/office/drawing/2014/main" id="{B568CB3A-3A0C-4411-8180-F35ED711F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"/>
          <a:stretch/>
        </p:blipFill>
        <p:spPr bwMode="auto">
          <a:xfrm>
            <a:off x="791094" y="4137819"/>
            <a:ext cx="3765896" cy="26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uilding with a store on the street&#10;&#10;Description generated with very high confidence">
            <a:extLst>
              <a:ext uri="{FF2B5EF4-FFF2-40B4-BE49-F238E27FC236}">
                <a16:creationId xmlns="" xmlns:a16="http://schemas.microsoft.com/office/drawing/2014/main" id="{D82EFAEC-EBFA-4F03-8D41-353890B52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/>
          <a:stretch/>
        </p:blipFill>
        <p:spPr>
          <a:xfrm>
            <a:off x="5641776" y="1241725"/>
            <a:ext cx="3273622" cy="2619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D14482F-095C-4969-9A8A-AE54C44423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47" t="5305" r="5554" b="4511"/>
          <a:stretch/>
        </p:blipFill>
        <p:spPr>
          <a:xfrm>
            <a:off x="7668344" y="508518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6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397</Words>
  <Application>Microsoft Office PowerPoint</Application>
  <PresentationFormat>On-screen Show (4:3)</PresentationFormat>
  <Paragraphs>56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Kennet Shopping</vt:lpstr>
      <vt:lpstr>Current retail environment</vt:lpstr>
      <vt:lpstr>Our strategy for Kennet Shopping</vt:lpstr>
      <vt:lpstr>Kennet Shopping: Update</vt:lpstr>
      <vt:lpstr>Kennet Shopping: Update</vt:lpstr>
      <vt:lpstr>Breaking news: Superbowl</vt:lpstr>
      <vt:lpstr>2019 and beyond</vt:lpstr>
    </vt:vector>
  </TitlesOfParts>
  <Company>FTI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Phil</dc:creator>
  <cp:lastModifiedBy>LPye</cp:lastModifiedBy>
  <cp:revision>370</cp:revision>
  <cp:lastPrinted>2018-10-26T11:04:40Z</cp:lastPrinted>
  <dcterms:created xsi:type="dcterms:W3CDTF">2016-10-07T07:55:49Z</dcterms:created>
  <dcterms:modified xsi:type="dcterms:W3CDTF">2018-10-26T11:13:23Z</dcterms:modified>
</cp:coreProperties>
</file>